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1" r:id="rId3"/>
    <p:sldId id="273" r:id="rId4"/>
    <p:sldId id="286" r:id="rId5"/>
    <p:sldId id="261" r:id="rId6"/>
    <p:sldId id="257" r:id="rId7"/>
    <p:sldId id="287" r:id="rId8"/>
    <p:sldId id="272" r:id="rId9"/>
    <p:sldId id="262" r:id="rId10"/>
    <p:sldId id="260" r:id="rId11"/>
    <p:sldId id="290" r:id="rId12"/>
    <p:sldId id="267" r:id="rId13"/>
    <p:sldId id="268" r:id="rId14"/>
    <p:sldId id="270" r:id="rId15"/>
    <p:sldId id="269" r:id="rId16"/>
    <p:sldId id="289" r:id="rId17"/>
    <p:sldId id="282" r:id="rId18"/>
    <p:sldId id="288" r:id="rId19"/>
    <p:sldId id="275" r:id="rId20"/>
    <p:sldId id="276" r:id="rId21"/>
    <p:sldId id="271" r:id="rId22"/>
    <p:sldId id="263" r:id="rId23"/>
    <p:sldId id="277" r:id="rId24"/>
    <p:sldId id="280" r:id="rId25"/>
    <p:sldId id="278" r:id="rId26"/>
    <p:sldId id="279" r:id="rId27"/>
    <p:sldId id="283" r:id="rId28"/>
    <p:sldId id="284" r:id="rId29"/>
    <p:sldId id="285" r:id="rId30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2" autoAdjust="0"/>
    <p:restoredTop sz="94585" autoAdjust="0"/>
  </p:normalViewPr>
  <p:slideViewPr>
    <p:cSldViewPr>
      <p:cViewPr varScale="1">
        <p:scale>
          <a:sx n="93" d="100"/>
          <a:sy n="93" d="100"/>
        </p:scale>
        <p:origin x="102" y="5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4/28/2020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4/28/2020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young people between 15-24 make up just 24% of the sexually active population, but account for 50% of the 20 million new STIS in the US each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Curable with antibiotics.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Treatable-treat the symptoms, but disease is not curable.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Probe for: Ask the person(remind students that many STDs have no symptoms so they might not know they have 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2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very important to make sure both partner</a:t>
            </a:r>
            <a:r>
              <a:rPr lang="en-US" baseline="0" dirty="0" smtClean="0"/>
              <a:t>s have expressed their own personal definitions of abstinence.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556" y="609601"/>
            <a:ext cx="8673963" cy="3200400"/>
          </a:xfrm>
        </p:spPr>
        <p:txBody>
          <a:bodyPr anchor="b">
            <a:normAutofit/>
          </a:bodyPr>
          <a:lstStyle>
            <a:lvl1pPr algn="ctr">
              <a:defRPr sz="4799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0556" y="3886200"/>
            <a:ext cx="8673963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2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4732865"/>
            <a:ext cx="9903420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096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6" y="5299603"/>
            <a:ext cx="990342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609602"/>
            <a:ext cx="9903419" cy="3124199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394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2"/>
            <a:ext cx="9293977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3308581"/>
            <a:ext cx="9903420" cy="14688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3" y="4777381"/>
            <a:ext cx="990342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2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394" y="78682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5094" y="274320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2"/>
            <a:ext cx="9293977" cy="2743199"/>
          </a:xfrm>
        </p:spPr>
        <p:txBody>
          <a:bodyPr anchor="ctr">
            <a:normAutofit/>
          </a:bodyPr>
          <a:lstStyle>
            <a:lvl1pPr algn="l">
              <a:defRPr sz="3199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115" y="3886200"/>
            <a:ext cx="990342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775200"/>
            <a:ext cx="990342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9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5" y="609602"/>
            <a:ext cx="990341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115" y="3505200"/>
            <a:ext cx="990342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343400"/>
            <a:ext cx="990342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597" y="609600"/>
            <a:ext cx="220993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5" y="609600"/>
            <a:ext cx="7541835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9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024" y="2313434"/>
            <a:ext cx="426913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899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024" y="3143250"/>
            <a:ext cx="4269136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6666" y="3143250"/>
            <a:ext cx="425237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6665" y="2313434"/>
            <a:ext cx="426913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899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57" y="3308581"/>
            <a:ext cx="8684538" cy="1468800"/>
          </a:xfrm>
        </p:spPr>
        <p:txBody>
          <a:bodyPr anchor="b"/>
          <a:lstStyle>
            <a:lvl1pPr algn="r">
              <a:defRPr sz="3999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0555" y="4777381"/>
            <a:ext cx="868453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5" y="2667000"/>
            <a:ext cx="487553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9005" y="2667000"/>
            <a:ext cx="4875530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908" y="2658533"/>
            <a:ext cx="458773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5" y="3243263"/>
            <a:ext cx="4875530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1455" y="2667000"/>
            <a:ext cx="4603081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06" y="3243263"/>
            <a:ext cx="4875531" cy="2547937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600200"/>
            <a:ext cx="3548197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83" y="609601"/>
            <a:ext cx="5942053" cy="51816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2971800"/>
            <a:ext cx="3548197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600200"/>
            <a:ext cx="5332612" cy="13716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1797" y="-18288"/>
            <a:ext cx="327574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2971800"/>
            <a:ext cx="5332612" cy="1828800"/>
          </a:xfrm>
        </p:spPr>
        <p:txBody>
          <a:bodyPr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545" y="5883276"/>
            <a:ext cx="914162" cy="365125"/>
          </a:xfrm>
        </p:spPr>
        <p:txBody>
          <a:bodyPr/>
          <a:lstStyle/>
          <a:p>
            <a:fld id="{9AFE8FB1-0A7A-443E-AAF7-31D4FA1AA312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115" y="5883276"/>
            <a:ext cx="510407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9815" y="5883276"/>
            <a:ext cx="322483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6" y="2667000"/>
            <a:ext cx="990341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5311" y="5883276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FE8FB1-0A7A-443E-AAF7-31D4FA1AA31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5" y="5883276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4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199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9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799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hi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cml6eJNEyo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d/products/youth-sti-infographic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custom2018.pdf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1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gettested.cdc.gov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Abstinence, Contraceptives </a:t>
            </a:r>
            <a:br>
              <a:rPr lang="en-US" dirty="0" smtClean="0"/>
            </a:br>
            <a:r>
              <a:rPr lang="en-US" dirty="0" smtClean="0"/>
              <a:t>and STIs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Sexuality, Health and Responsibility Education- 8</a:t>
            </a:r>
            <a:r>
              <a:rPr lang="en-US" baseline="30000"/>
              <a:t>th</a:t>
            </a:r>
            <a:r>
              <a:rPr lang="en-US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228600"/>
            <a:ext cx="9903418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External Condoms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531812" y="1752600"/>
            <a:ext cx="10394175" cy="548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Condoms</a:t>
            </a:r>
            <a:r>
              <a:rPr lang="en-US" sz="3600" dirty="0"/>
              <a:t>, if used </a:t>
            </a:r>
            <a:r>
              <a:rPr lang="en-US" sz="3600" b="1" dirty="0"/>
              <a:t>consistently and correctly</a:t>
            </a:r>
            <a:r>
              <a:rPr lang="en-US" sz="3600" dirty="0"/>
              <a:t>, are 98% effective at preventing </a:t>
            </a:r>
            <a:r>
              <a:rPr lang="en-US" sz="3600" dirty="0" smtClean="0"/>
              <a:t>pregnancy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TRUE!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You must be 16 years old to purchase condoms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 smtClean="0"/>
              <a:t>FALSE!</a:t>
            </a:r>
          </a:p>
          <a:p>
            <a:pPr marL="0" indent="0">
              <a:buNone/>
            </a:pPr>
            <a:r>
              <a:rPr lang="en-US" sz="3200" dirty="0" smtClean="0"/>
              <a:t>		</a:t>
            </a:r>
            <a:r>
              <a:rPr lang="en-US" sz="2400" dirty="0" smtClean="0"/>
              <a:t>Condoms can be legally bought from any store 	at any age. While 		they may be placed behind a counter, anyone at any age is 					legally allowed to 	buy condoms.</a:t>
            </a:r>
          </a:p>
          <a:p>
            <a:pPr marL="0" indent="0"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0"/>
            <a:ext cx="9903418" cy="1905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Internal condoms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905000"/>
            <a:ext cx="9903418" cy="5181601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effectLst/>
              </a:rPr>
              <a:t>Internal condoms </a:t>
            </a:r>
            <a:r>
              <a:rPr lang="en-US" sz="2800" dirty="0" smtClean="0">
                <a:effectLst/>
              </a:rPr>
              <a:t>protect </a:t>
            </a:r>
            <a:r>
              <a:rPr lang="en-US" sz="2800" dirty="0">
                <a:effectLst/>
              </a:rPr>
              <a:t>from unplanned pregnancy and </a:t>
            </a:r>
            <a:r>
              <a:rPr lang="en-US" sz="2800" dirty="0" smtClean="0">
                <a:effectLst/>
              </a:rPr>
              <a:t>STIs </a:t>
            </a:r>
            <a:r>
              <a:rPr lang="en-US" sz="2800" dirty="0">
                <a:effectLst/>
              </a:rPr>
              <a:t>when worn consistently and correctly</a:t>
            </a:r>
            <a:r>
              <a:rPr lang="en-US" sz="2800" dirty="0" smtClean="0">
                <a:effectLst/>
              </a:rPr>
              <a:t>.</a:t>
            </a:r>
          </a:p>
          <a:p>
            <a:pPr lvl="1"/>
            <a:r>
              <a:rPr lang="en-US" sz="2600" dirty="0" smtClean="0">
                <a:effectLst/>
              </a:rPr>
              <a:t>TRUE!</a:t>
            </a:r>
          </a:p>
          <a:p>
            <a:r>
              <a:rPr lang="en-US" sz="2800" dirty="0">
                <a:effectLst/>
              </a:rPr>
              <a:t>Internal and external condoms </a:t>
            </a:r>
            <a:r>
              <a:rPr lang="en-US" sz="2800" dirty="0" smtClean="0">
                <a:effectLst/>
              </a:rPr>
              <a:t>can </a:t>
            </a:r>
            <a:r>
              <a:rPr lang="en-US" sz="2800" dirty="0">
                <a:effectLst/>
              </a:rPr>
              <a:t>be used together. </a:t>
            </a:r>
          </a:p>
          <a:p>
            <a:pPr lvl="1"/>
            <a:r>
              <a:rPr lang="en-US" sz="2600" dirty="0" smtClean="0">
                <a:effectLst/>
              </a:rPr>
              <a:t>FALSE!- They can NOT be used together</a:t>
            </a:r>
            <a:endParaRPr lang="en-US" sz="2600" dirty="0">
              <a:effectLst/>
            </a:endParaRPr>
          </a:p>
          <a:p>
            <a:pPr lvl="0"/>
            <a:r>
              <a:rPr lang="en-US" sz="2800" dirty="0" smtClean="0">
                <a:effectLst/>
              </a:rPr>
              <a:t>Internal condoms can </a:t>
            </a:r>
            <a:r>
              <a:rPr lang="en-US" sz="2800" dirty="0">
                <a:effectLst/>
              </a:rPr>
              <a:t>be put in ahead of time (unlike the </a:t>
            </a:r>
            <a:r>
              <a:rPr lang="en-US" sz="2800" dirty="0" smtClean="0">
                <a:effectLst/>
              </a:rPr>
              <a:t> external condom)</a:t>
            </a:r>
          </a:p>
          <a:p>
            <a:pPr lvl="1"/>
            <a:r>
              <a:rPr lang="en-US" sz="2600" dirty="0" smtClean="0">
                <a:effectLst/>
              </a:rPr>
              <a:t>TRUE!</a:t>
            </a:r>
            <a:endParaRPr lang="en-US" sz="2600" dirty="0">
              <a:effectLst/>
            </a:endParaRPr>
          </a:p>
          <a:p>
            <a:pPr lvl="2"/>
            <a:endParaRPr lang="en-US" sz="2601" dirty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899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0"/>
            <a:ext cx="9903418" cy="1905000"/>
          </a:xfrm>
        </p:spPr>
        <p:txBody>
          <a:bodyPr/>
          <a:lstStyle/>
          <a:p>
            <a:r>
              <a:rPr lang="en-US" dirty="0"/>
              <a:t>Pills/Patch/Ring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0412" y="1676400"/>
            <a:ext cx="10394175" cy="5715000"/>
          </a:xfrm>
        </p:spPr>
        <p:txBody>
          <a:bodyPr>
            <a:noAutofit/>
          </a:bodyPr>
          <a:lstStyle/>
          <a:p>
            <a:r>
              <a:rPr lang="en-US" sz="2000" cap="none" dirty="0" smtClean="0"/>
              <a:t>The pill, patch and ring can help reduce menstrual cramps and make menstrual periods shorter. </a:t>
            </a:r>
          </a:p>
          <a:p>
            <a:pPr lvl="1"/>
            <a:r>
              <a:rPr lang="en-US" sz="2000" cap="none" dirty="0" smtClean="0"/>
              <a:t>TRUE!</a:t>
            </a:r>
          </a:p>
          <a:p>
            <a:r>
              <a:rPr lang="en-US" sz="2000" cap="none" dirty="0" smtClean="0"/>
              <a:t>The pill, patch and ring, if used consistently and correctly, are  each 99% effective at preventing pregnancy. </a:t>
            </a:r>
          </a:p>
          <a:p>
            <a:pPr lvl="1"/>
            <a:r>
              <a:rPr lang="en-US" sz="2000" cap="none" dirty="0" smtClean="0"/>
              <a:t>TRUE!</a:t>
            </a:r>
          </a:p>
          <a:p>
            <a:r>
              <a:rPr lang="en-US" sz="2000" cap="none" dirty="0" smtClean="0"/>
              <a:t>The pill, patch and ring, if used consistently and correctly, are also really effective at preventing STIs</a:t>
            </a:r>
          </a:p>
          <a:p>
            <a:pPr lvl="1"/>
            <a:r>
              <a:rPr lang="en-US" sz="2000" cap="none" dirty="0" smtClean="0"/>
              <a:t>FALSE-</a:t>
            </a:r>
          </a:p>
          <a:p>
            <a:pPr lvl="2"/>
            <a:r>
              <a:rPr lang="en-US" sz="1801" cap="none" dirty="0" smtClean="0">
                <a:solidFill>
                  <a:schemeClr val="tx1"/>
                </a:solidFill>
              </a:rPr>
              <a:t>the </a:t>
            </a:r>
            <a:r>
              <a:rPr lang="en-US" sz="1801" cap="none" dirty="0">
                <a:solidFill>
                  <a:schemeClr val="tx1"/>
                </a:solidFill>
              </a:rPr>
              <a:t>pill, patch and ring only provide protection from pregnancy but do not provide any protection against </a:t>
            </a:r>
            <a:r>
              <a:rPr lang="en-US" sz="1801" cap="none" dirty="0" smtClean="0">
                <a:solidFill>
                  <a:schemeClr val="tx1"/>
                </a:solidFill>
              </a:rPr>
              <a:t>STIs So </a:t>
            </a:r>
            <a:r>
              <a:rPr lang="en-US" sz="1801" cap="none" dirty="0">
                <a:solidFill>
                  <a:schemeClr val="tx1"/>
                </a:solidFill>
              </a:rPr>
              <a:t>using a condom along with one of these methods will help increase the protection against pregnancy and protect against </a:t>
            </a:r>
            <a:r>
              <a:rPr lang="en-US" sz="1801" cap="none" dirty="0" smtClean="0">
                <a:solidFill>
                  <a:schemeClr val="tx1"/>
                </a:solidFill>
              </a:rPr>
              <a:t>STIs.)</a:t>
            </a:r>
            <a:endParaRPr lang="en-US" sz="1801" cap="none" dirty="0">
              <a:solidFill>
                <a:schemeClr val="tx1"/>
              </a:solidFill>
            </a:endParaRPr>
          </a:p>
          <a:p>
            <a:pPr lvl="1"/>
            <a:endParaRPr lang="en-US" sz="2000" cap="none" dirty="0" smtClean="0"/>
          </a:p>
          <a:p>
            <a:pPr lvl="1"/>
            <a:endParaRPr lang="en-US" sz="2000" cap="none" dirty="0" smtClean="0"/>
          </a:p>
          <a:p>
            <a:pPr marL="0" indent="0">
              <a:buNone/>
            </a:pPr>
            <a:r>
              <a:rPr lang="en-US" sz="2000" cap="none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86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04800"/>
            <a:ext cx="9903418" cy="914400"/>
          </a:xfrm>
        </p:spPr>
        <p:txBody>
          <a:bodyPr/>
          <a:lstStyle/>
          <a:p>
            <a:r>
              <a:rPr lang="en-US" dirty="0"/>
              <a:t>Withdrawal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219200"/>
            <a:ext cx="9903418" cy="563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Withdrawal </a:t>
            </a:r>
            <a:r>
              <a:rPr lang="en-US" sz="2400" dirty="0">
                <a:solidFill>
                  <a:schemeClr val="tx1"/>
                </a:solidFill>
              </a:rPr>
              <a:t>or pulling out, prevents most </a:t>
            </a:r>
            <a:r>
              <a:rPr lang="en-US" sz="2400" dirty="0" smtClean="0">
                <a:solidFill>
                  <a:schemeClr val="tx1"/>
                </a:solidFill>
              </a:rPr>
              <a:t>STIs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FALSE– </a:t>
            </a:r>
            <a:r>
              <a:rPr lang="en-US" sz="2400" dirty="0">
                <a:solidFill>
                  <a:schemeClr val="tx1"/>
                </a:solidFill>
              </a:rPr>
              <a:t>Since withdrawal does not prevent skin-to-skin touching or fluid exchange, if one person is infected with an </a:t>
            </a:r>
            <a:r>
              <a:rPr lang="en-US" sz="2400" dirty="0" smtClean="0">
                <a:solidFill>
                  <a:schemeClr val="tx1"/>
                </a:solidFill>
              </a:rPr>
              <a:t>STI </a:t>
            </a:r>
            <a:r>
              <a:rPr lang="en-US" sz="2400" dirty="0">
                <a:solidFill>
                  <a:schemeClr val="tx1"/>
                </a:solidFill>
              </a:rPr>
              <a:t>it can still be passed to their partner even if they used withdrawal perfectly.)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Withdrawal </a:t>
            </a:r>
            <a:r>
              <a:rPr lang="en-US" sz="2400" dirty="0">
                <a:solidFill>
                  <a:schemeClr val="tx1"/>
                </a:solidFill>
              </a:rPr>
              <a:t>is more effective at preventing pregnancy than doing nothing if someone has unprotected sex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TRUE!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Pre-ejaculatory </a:t>
            </a:r>
            <a:r>
              <a:rPr lang="en-US" sz="2400" dirty="0">
                <a:solidFill>
                  <a:schemeClr val="tx1"/>
                </a:solidFill>
              </a:rPr>
              <a:t>fluid (or “</a:t>
            </a:r>
            <a:r>
              <a:rPr lang="en-US" sz="2400" dirty="0" err="1">
                <a:solidFill>
                  <a:schemeClr val="tx1"/>
                </a:solidFill>
              </a:rPr>
              <a:t>precum</a:t>
            </a:r>
            <a:r>
              <a:rPr lang="en-US" sz="2400" dirty="0">
                <a:solidFill>
                  <a:schemeClr val="tx1"/>
                </a:solidFill>
              </a:rPr>
              <a:t>”), which comes out of a penis when it is erect, may contain some sperm. Withdrawal cannot </a:t>
            </a:r>
            <a:r>
              <a:rPr lang="en-US" sz="2400" dirty="0" smtClean="0">
                <a:solidFill>
                  <a:schemeClr val="tx1"/>
                </a:solidFill>
              </a:rPr>
              <a:t>prevent </a:t>
            </a:r>
            <a:r>
              <a:rPr lang="en-US" sz="2400" dirty="0">
                <a:solidFill>
                  <a:schemeClr val="tx1"/>
                </a:solidFill>
              </a:rPr>
              <a:t>this “pre-cum” from getting inside a vagina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TRUE!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209800"/>
            <a:ext cx="9903418" cy="4038601"/>
          </a:xfrm>
        </p:spPr>
        <p:txBody>
          <a:bodyPr>
            <a:normAutofit/>
          </a:bodyPr>
          <a:lstStyle/>
          <a:p>
            <a:r>
              <a:rPr lang="en-US" dirty="0" smtClean="0"/>
              <a:t>Dual </a:t>
            </a:r>
            <a:r>
              <a:rPr lang="en-US" dirty="0"/>
              <a:t>use generally means using a condom in addition to another method of birth control for </a:t>
            </a:r>
            <a:r>
              <a:rPr lang="en-US" dirty="0" smtClean="0"/>
              <a:t>STI </a:t>
            </a:r>
            <a:r>
              <a:rPr lang="en-US" dirty="0"/>
              <a:t>and pregnancy prevention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TRUE!</a:t>
            </a:r>
          </a:p>
          <a:p>
            <a:pPr marL="457063" lvl="1" indent="0">
              <a:buNone/>
            </a:pP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person would need to get a </a:t>
            </a:r>
            <a:r>
              <a:rPr lang="en-US" dirty="0" smtClean="0"/>
              <a:t>health care providers </a:t>
            </a:r>
            <a:r>
              <a:rPr lang="en-US" dirty="0"/>
              <a:t>permission before they used dual use with their partner.  </a:t>
            </a:r>
            <a:endParaRPr lang="en-US" dirty="0" smtClean="0"/>
          </a:p>
          <a:p>
            <a:pPr lvl="1"/>
            <a:r>
              <a:rPr lang="en-US" dirty="0" smtClean="0"/>
              <a:t>FALSE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Dual </a:t>
            </a:r>
            <a:r>
              <a:rPr lang="en-US" dirty="0">
                <a:solidFill>
                  <a:schemeClr val="tx1"/>
                </a:solidFill>
              </a:rPr>
              <a:t>use is something two people can decide on their own if they want to increase their </a:t>
            </a:r>
            <a:r>
              <a:rPr lang="en-US" dirty="0" smtClean="0">
                <a:solidFill>
                  <a:schemeClr val="tx1"/>
                </a:solidFill>
              </a:rPr>
              <a:t>protection.</a:t>
            </a:r>
            <a:endParaRPr lang="en-US" dirty="0" smtClean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4800"/>
            <a:ext cx="9903418" cy="1219200"/>
          </a:xfrm>
        </p:spPr>
        <p:txBody>
          <a:bodyPr/>
          <a:lstStyle/>
          <a:p>
            <a:r>
              <a:rPr lang="en-US" dirty="0"/>
              <a:t>Emergency Contraception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524000"/>
            <a:ext cx="10896600" cy="42672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Anyone</a:t>
            </a:r>
            <a:r>
              <a:rPr lang="en-US" dirty="0" smtClean="0"/>
              <a:t> </a:t>
            </a:r>
            <a:r>
              <a:rPr lang="en-US" dirty="0"/>
              <a:t>of any age </a:t>
            </a:r>
            <a:r>
              <a:rPr lang="en-US" dirty="0" smtClean="0"/>
              <a:t>can </a:t>
            </a:r>
            <a:r>
              <a:rPr lang="en-US" dirty="0"/>
              <a:t>buy emergency contraception from a drugstore like Target, CVS, Rite Aid or Walgreens. </a:t>
            </a:r>
            <a:endParaRPr lang="en-US" dirty="0" smtClean="0"/>
          </a:p>
          <a:p>
            <a:pPr lvl="1"/>
            <a:r>
              <a:rPr lang="en-US" dirty="0" smtClean="0"/>
              <a:t>TRUE!</a:t>
            </a:r>
          </a:p>
          <a:p>
            <a:r>
              <a:rPr lang="en-US" dirty="0" smtClean="0"/>
              <a:t>The </a:t>
            </a:r>
            <a:r>
              <a:rPr lang="en-US" dirty="0"/>
              <a:t>sooner after unprotected vaginal sex a person takes emergency contraception, the more effective it is. It must be taken within five days after unprotected sex. </a:t>
            </a:r>
            <a:endParaRPr lang="en-US" dirty="0" smtClean="0"/>
          </a:p>
          <a:p>
            <a:pPr lvl="1"/>
            <a:r>
              <a:rPr lang="en-US" dirty="0" smtClean="0"/>
              <a:t>TRUE!	-within 24 hours of unprotected sex is the most effective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Emergency </a:t>
            </a:r>
            <a:r>
              <a:rPr lang="en-US" dirty="0"/>
              <a:t>contraception works by forming a barrier in the fallopian tube which prevents sperm from passing through. </a:t>
            </a:r>
            <a:endParaRPr lang="en-US" dirty="0" smtClean="0"/>
          </a:p>
          <a:p>
            <a:pPr lvl="1"/>
            <a:r>
              <a:rPr lang="en-US" dirty="0" smtClean="0"/>
              <a:t>FALSE!-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Emergency </a:t>
            </a:r>
            <a:r>
              <a:rPr lang="en-US" dirty="0">
                <a:solidFill>
                  <a:schemeClr val="tx1"/>
                </a:solidFill>
              </a:rPr>
              <a:t>contraception works mostly by telling the ovaries to not let any eggs out and sometimes by preventing the egg from being fertilized.)</a:t>
            </a:r>
          </a:p>
        </p:txBody>
      </p:sp>
    </p:spTree>
    <p:extLst>
      <p:ext uri="{BB962C8B-B14F-4D97-AF65-F5344CB8AC3E}">
        <p14:creationId xmlns:p14="http://schemas.microsoft.com/office/powerpoint/2010/main" val="11450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01978"/>
            <a:ext cx="9903418" cy="1905000"/>
          </a:xfrm>
        </p:spPr>
        <p:txBody>
          <a:bodyPr/>
          <a:lstStyle/>
          <a:p>
            <a:r>
              <a:rPr lang="en-US" sz="4000" b="1" dirty="0" smtClean="0"/>
              <a:t>Need to know</a:t>
            </a: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emergency contraception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209800"/>
            <a:ext cx="9903418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Emergency contraceptive pills- most effective taken ASAP</a:t>
            </a:r>
          </a:p>
          <a:p>
            <a:pPr lvl="1"/>
            <a:r>
              <a:rPr lang="en-US" sz="2400" b="1" dirty="0" smtClean="0"/>
              <a:t>Within 24 hours after unprotected sex – 95% effective</a:t>
            </a:r>
          </a:p>
          <a:p>
            <a:pPr lvl="1"/>
            <a:r>
              <a:rPr lang="en-US" sz="2400" dirty="0" smtClean="0"/>
              <a:t>48 hours after unprotected sex – 85% effective</a:t>
            </a:r>
          </a:p>
          <a:p>
            <a:pPr lvl="1"/>
            <a:r>
              <a:rPr lang="en-US" sz="2400" dirty="0" smtClean="0"/>
              <a:t>72 hours after unprotected sex – 58% effective</a:t>
            </a:r>
          </a:p>
          <a:p>
            <a:pPr lvl="1"/>
            <a:endParaRPr lang="en-US" sz="2400" dirty="0" smtClean="0"/>
          </a:p>
          <a:p>
            <a:pPr lvl="0">
              <a:buClr>
                <a:prstClr val="white"/>
              </a:buClr>
            </a:pPr>
            <a:r>
              <a:rPr lang="en-US" sz="2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Copper IUD- can be </a:t>
            </a:r>
            <a:r>
              <a:rPr lang="en-US" sz="2400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inserted (by a health care provider) </a:t>
            </a:r>
            <a:r>
              <a:rPr lang="en-US" sz="2400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within 5 days of unprotected sex.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4687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Sexually Transmitted Infections-STIs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96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Sexually Transmitted infection (STI)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sexually Transmitted Disease (STD)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terms are used interchangeably </a:t>
            </a:r>
          </a:p>
          <a:p>
            <a:r>
              <a:rPr lang="en-US" sz="2800" dirty="0" smtClean="0"/>
              <a:t>Most would say an STD describes a condition with visible signs and describable symptoms- an itch, drip, bump, fatigue, </a:t>
            </a:r>
          </a:p>
          <a:p>
            <a:r>
              <a:rPr lang="en-US" sz="2800" dirty="0" smtClean="0"/>
              <a:t>STI covers a broader spectrum of conditions both with or without symptoms.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70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274638"/>
            <a:ext cx="11049000" cy="1020762"/>
          </a:xfrm>
        </p:spPr>
        <p:txBody>
          <a:bodyPr>
            <a:noAutofit/>
          </a:bodyPr>
          <a:lstStyle/>
          <a:p>
            <a:r>
              <a:rPr lang="en-US" sz="4000" dirty="0"/>
              <a:t>What are sexually transmitted </a:t>
            </a:r>
            <a:r>
              <a:rPr lang="en-US" sz="4000" dirty="0" smtClean="0"/>
              <a:t>Infections </a:t>
            </a:r>
            <a:r>
              <a:rPr lang="en-US" sz="4000" dirty="0"/>
              <a:t>(</a:t>
            </a:r>
            <a:r>
              <a:rPr lang="en-US" sz="4000" dirty="0" smtClean="0"/>
              <a:t>STI)?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116" y="1447800"/>
            <a:ext cx="9903418" cy="434340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STIs </a:t>
            </a:r>
            <a:r>
              <a:rPr lang="en-US" sz="3600" dirty="0"/>
              <a:t>are </a:t>
            </a:r>
            <a:r>
              <a:rPr lang="en-US" sz="3600" dirty="0" smtClean="0"/>
              <a:t>infections </a:t>
            </a:r>
            <a:r>
              <a:rPr lang="en-US" sz="3600" dirty="0"/>
              <a:t>that are passed from one person to another through sexual contact. These include chlamydia, gonorrhea, genital herpes, human papillomavirus (HPV), syphilis, and </a:t>
            </a:r>
            <a:r>
              <a:rPr lang="en-US" sz="3600" u="sng" dirty="0">
                <a:hlinkClick r:id="rId4"/>
              </a:rPr>
              <a:t>HIV</a:t>
            </a:r>
            <a:r>
              <a:rPr lang="en-US" sz="3600" dirty="0"/>
              <a:t>. Many of these </a:t>
            </a:r>
            <a:r>
              <a:rPr lang="en-US" sz="3600" dirty="0" smtClean="0"/>
              <a:t>STIs </a:t>
            </a:r>
            <a:r>
              <a:rPr lang="en-US" sz="3600" dirty="0"/>
              <a:t>do not show symptoms for a long time. Even without symptoms, they can still be harmful and passed on during sex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Left untreated, can have long term effects on your body.	</a:t>
            </a:r>
          </a:p>
          <a:p>
            <a:pPr lvl="1"/>
            <a:r>
              <a:rPr lang="en-US" sz="3400" dirty="0" smtClean="0"/>
              <a:t>Trouble getting pregnant, neurological deficits (syphilis) 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1616506" y="6210504"/>
            <a:ext cx="852846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/>
              <a:t>https://www.cdc.gov/std/general/default.htm</a:t>
            </a:r>
          </a:p>
        </p:txBody>
      </p:sp>
    </p:spTree>
    <p:extLst>
      <p:ext uri="{BB962C8B-B14F-4D97-AF65-F5344CB8AC3E}">
        <p14:creationId xmlns:p14="http://schemas.microsoft.com/office/powerpoint/2010/main" val="23514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Sex Education for MS</a:t>
            </a:r>
            <a:br>
              <a:rPr lang="en-US" dirty="0" smtClean="0"/>
            </a:br>
            <a:r>
              <a:rPr lang="en-US" dirty="0" smtClean="0"/>
              <a:t>Sex, Contraception and STIs</a:t>
            </a:r>
            <a:endParaRPr lang="en-US" dirty="0"/>
          </a:p>
        </p:txBody>
      </p:sp>
      <p:pic>
        <p:nvPicPr>
          <p:cNvPr id="4" name="Content Placeholder 3" descr="Rolls Film Clipart Clip art of Film Clipart #5762 — Clipartwork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5" y="2667000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21552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are </a:t>
            </a:r>
            <a:r>
              <a:rPr lang="en-US" sz="5400" dirty="0" smtClean="0"/>
              <a:t>STI</a:t>
            </a:r>
            <a:r>
              <a:rPr lang="en-US" sz="5400" cap="none" dirty="0" smtClean="0"/>
              <a:t>s</a:t>
            </a:r>
            <a:r>
              <a:rPr lang="en-US" sz="5400" dirty="0" smtClean="0"/>
              <a:t> </a:t>
            </a:r>
            <a:r>
              <a:rPr lang="en-US" sz="5400" dirty="0"/>
              <a:t>spread?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116" y="2286000"/>
            <a:ext cx="9903418" cy="3505201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You can get an </a:t>
            </a:r>
            <a:r>
              <a:rPr lang="en-US" sz="3600" dirty="0" smtClean="0"/>
              <a:t>STI </a:t>
            </a:r>
            <a:r>
              <a:rPr lang="en-US" sz="3600" dirty="0"/>
              <a:t>by having vaginal, anal or oral sex with someone who has an </a:t>
            </a:r>
            <a:r>
              <a:rPr lang="en-US" sz="3600" dirty="0" smtClean="0"/>
              <a:t>STI. </a:t>
            </a:r>
            <a:endParaRPr lang="en-US" sz="3600" dirty="0"/>
          </a:p>
          <a:p>
            <a:r>
              <a:rPr lang="en-US" sz="3600" dirty="0"/>
              <a:t>Anyone who is sexually active can get an </a:t>
            </a:r>
            <a:r>
              <a:rPr lang="en-US" sz="3600" dirty="0" smtClean="0"/>
              <a:t>STI. </a:t>
            </a:r>
            <a:endParaRPr lang="en-US" sz="3600" dirty="0"/>
          </a:p>
          <a:p>
            <a:r>
              <a:rPr lang="en-US" sz="3600" dirty="0"/>
              <a:t>You don’t even have to have anal or vaginal sex to get an </a:t>
            </a:r>
            <a:r>
              <a:rPr lang="en-US" sz="3600" dirty="0" smtClean="0"/>
              <a:t>STI. </a:t>
            </a:r>
            <a:endParaRPr lang="en-US" sz="3600" dirty="0"/>
          </a:p>
          <a:p>
            <a:pPr lvl="1"/>
            <a:r>
              <a:rPr lang="en-US" sz="3600" dirty="0"/>
              <a:t>This is because some </a:t>
            </a:r>
            <a:r>
              <a:rPr lang="en-US" sz="3600" dirty="0" smtClean="0"/>
              <a:t>STIs</a:t>
            </a:r>
            <a:r>
              <a:rPr lang="en-US" sz="3600" dirty="0"/>
              <a:t>, like herpes and HPV, are spread by skin-to-skin contact.</a:t>
            </a:r>
          </a:p>
        </p:txBody>
      </p:sp>
    </p:spTree>
    <p:extLst>
      <p:ext uri="{BB962C8B-B14F-4D97-AF65-F5344CB8AC3E}">
        <p14:creationId xmlns:p14="http://schemas.microsoft.com/office/powerpoint/2010/main" val="3797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4319"/>
            <a:ext cx="9903418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Sexually Transmitted Diseases</a:t>
            </a:r>
            <a:endParaRPr lang="en-US" dirty="0"/>
          </a:p>
        </p:txBody>
      </p:sp>
      <p:pic>
        <p:nvPicPr>
          <p:cNvPr id="6" name="Content Placeholder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8612" y="1365738"/>
            <a:ext cx="8915400" cy="4882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6812" y="6324600"/>
            <a:ext cx="83058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https://www.cdc.gov/std/products/youth-sti-infographic.pdf</a:t>
            </a:r>
          </a:p>
        </p:txBody>
      </p:sp>
    </p:spTree>
    <p:extLst>
      <p:ext uri="{BB962C8B-B14F-4D97-AF65-F5344CB8AC3E}">
        <p14:creationId xmlns:p14="http://schemas.microsoft.com/office/powerpoint/2010/main" val="227526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0"/>
            <a:ext cx="9143998" cy="1020762"/>
          </a:xfrm>
        </p:spPr>
        <p:txBody>
          <a:bodyPr/>
          <a:lstStyle/>
          <a:p>
            <a:r>
              <a:rPr lang="en-US" dirty="0" err="1" smtClean="0"/>
              <a:t>STis</a:t>
            </a:r>
            <a:r>
              <a:rPr lang="en-US" dirty="0" smtClean="0"/>
              <a:t> in Nevada</a:t>
            </a:r>
            <a:endParaRPr lang="en-US" dirty="0"/>
          </a:p>
        </p:txBody>
      </p:sp>
      <p:pic>
        <p:nvPicPr>
          <p:cNvPr id="3" name="Content Placeholder 2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0082" y="1295400"/>
            <a:ext cx="9804930" cy="53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06121" y="1544842"/>
            <a:ext cx="4269136" cy="704087"/>
          </a:xfrm>
        </p:spPr>
        <p:txBody>
          <a:bodyPr>
            <a:normAutofit/>
          </a:bodyPr>
          <a:lstStyle/>
          <a:p>
            <a:r>
              <a:rPr lang="en-US" sz="3199" dirty="0"/>
              <a:t>Bacterial </a:t>
            </a:r>
            <a:r>
              <a:rPr lang="en-US" sz="2399" dirty="0"/>
              <a:t>(curable)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2414" y="2581237"/>
            <a:ext cx="4269136" cy="2596776"/>
          </a:xfrm>
        </p:spPr>
        <p:txBody>
          <a:bodyPr/>
          <a:lstStyle/>
          <a:p>
            <a:pPr marL="342797" indent="-342797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2799" dirty="0"/>
              <a:t>Chlamydia</a:t>
            </a:r>
          </a:p>
          <a:p>
            <a:pPr marL="342797" indent="-342797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2799" dirty="0"/>
              <a:t>Gonorrhea</a:t>
            </a:r>
          </a:p>
          <a:p>
            <a:pPr marL="342797" indent="-342797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2799" dirty="0"/>
              <a:t>Syphilis</a:t>
            </a:r>
          </a:p>
          <a:p>
            <a:pPr marL="342797" indent="-342797">
              <a:spcBef>
                <a:spcPct val="20000"/>
              </a:spcBef>
              <a:buClr>
                <a:srgbClr val="FF0000"/>
              </a:buClr>
              <a:buNone/>
              <a:defRPr/>
            </a:pPr>
            <a:endParaRPr lang="en-US" dirty="0"/>
          </a:p>
          <a:p>
            <a:pPr marL="342797" indent="-342797">
              <a:spcBef>
                <a:spcPct val="20000"/>
              </a:spcBef>
              <a:buClr>
                <a:srgbClr val="FF0000"/>
              </a:buClr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03862" y="2576267"/>
            <a:ext cx="4252376" cy="2596776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dirty="0"/>
              <a:t>Genital Herpes (HSV)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dirty="0"/>
              <a:t>Genital Warts (HPV)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/>
              <a:t>Hepatitis B ( HBV)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 smtClean="0"/>
              <a:t>HIV</a:t>
            </a:r>
            <a:endParaRPr lang="en-US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dirty="0"/>
              <a:t>Hepatitis C (HCV)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13651" y="1539872"/>
            <a:ext cx="4269136" cy="704087"/>
          </a:xfrm>
        </p:spPr>
        <p:txBody>
          <a:bodyPr>
            <a:normAutofit/>
          </a:bodyPr>
          <a:lstStyle/>
          <a:p>
            <a:r>
              <a:rPr lang="en-US" sz="3199" dirty="0"/>
              <a:t>Viral </a:t>
            </a:r>
            <a:r>
              <a:rPr lang="en-US" sz="2399" dirty="0"/>
              <a:t>(treatable)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2820" y="82515"/>
            <a:ext cx="9903418" cy="1905000"/>
          </a:xfrm>
        </p:spPr>
        <p:txBody>
          <a:bodyPr>
            <a:normAutofit/>
          </a:bodyPr>
          <a:lstStyle/>
          <a:p>
            <a:r>
              <a:rPr lang="en-US" sz="5398" b="1" dirty="0" smtClean="0"/>
              <a:t>STIs</a:t>
            </a:r>
            <a:endParaRPr lang="en-US" sz="5398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98812" y="5370555"/>
            <a:ext cx="4819101" cy="839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US" sz="1799" dirty="0"/>
              <a:t>Reportable to the Health </a:t>
            </a:r>
            <a:r>
              <a:rPr lang="en-US" sz="1799" dirty="0" smtClean="0"/>
              <a:t>District- means the health district collects data on these STIs</a:t>
            </a:r>
            <a:endParaRPr lang="en-US" sz="1799" dirty="0"/>
          </a:p>
        </p:txBody>
      </p:sp>
      <p:sp>
        <p:nvSpPr>
          <p:cNvPr id="9" name="TextBox 8"/>
          <p:cNvSpPr txBox="1"/>
          <p:nvPr/>
        </p:nvSpPr>
        <p:spPr>
          <a:xfrm>
            <a:off x="2649745" y="6172200"/>
            <a:ext cx="7127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https://www.washoecounty.us/health/faq/cchs/teen-health-mall/index.php</a:t>
            </a:r>
          </a:p>
        </p:txBody>
      </p:sp>
    </p:spTree>
    <p:extLst>
      <p:ext uri="{BB962C8B-B14F-4D97-AF65-F5344CB8AC3E}">
        <p14:creationId xmlns:p14="http://schemas.microsoft.com/office/powerpoint/2010/main" val="27044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could you find out if your partner has an STI?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9559" y="2362200"/>
            <a:ext cx="3086531" cy="26578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531812" y="5562600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Ask them and suggest getting tested together before engaging in any sexual activity.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6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912" y="384340"/>
            <a:ext cx="9903418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Ways to Reduce or Eliminate Your Risk…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043" y="2475229"/>
            <a:ext cx="262962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99" dirty="0"/>
              <a:t>Before abstinence or safer sex comes…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2952" y="1726977"/>
            <a:ext cx="3035921" cy="163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31" lvl="1">
              <a:defRPr/>
            </a:pPr>
            <a:r>
              <a:rPr lang="en-US" sz="1999" dirty="0"/>
              <a:t>Abstinence means different things to different </a:t>
            </a:r>
            <a:r>
              <a:rPr lang="en-US" sz="1999" dirty="0" smtClean="0"/>
              <a:t>people and</a:t>
            </a:r>
          </a:p>
          <a:p>
            <a:pPr marL="228531" lvl="1">
              <a:defRPr/>
            </a:pPr>
            <a:r>
              <a:rPr lang="en-US" sz="1999" dirty="0" smtClean="0"/>
              <a:t>partners need to communicate that</a:t>
            </a:r>
            <a:endParaRPr lang="en-US" sz="1999" dirty="0"/>
          </a:p>
        </p:txBody>
      </p:sp>
      <p:sp>
        <p:nvSpPr>
          <p:cNvPr id="11" name="TextBox 10"/>
          <p:cNvSpPr txBox="1"/>
          <p:nvPr/>
        </p:nvSpPr>
        <p:spPr>
          <a:xfrm>
            <a:off x="2489363" y="5150291"/>
            <a:ext cx="3113342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99" dirty="0"/>
              <a:t>Safer sex is a negotiation between partners</a:t>
            </a:r>
          </a:p>
        </p:txBody>
      </p:sp>
      <p:pic>
        <p:nvPicPr>
          <p:cNvPr id="12" name="Picture 11" descr="Ludic Learning – Play to Learn and Learn to Play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250" y1="28500" x2="47750" y2="23250"/>
                        <a14:foregroundMark x1="68500" y1="33250" x2="68500" y2="33250"/>
                        <a14:foregroundMark x1="77000" y1="56500" x2="77000" y2="56500"/>
                        <a14:foregroundMark x1="31750" y1="51000" x2="18250" y2="51750"/>
                        <a14:foregroundMark x1="74500" y1="84250" x2="54250" y2="87750"/>
                        <a14:foregroundMark x1="23000" y1="69500" x2="18750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5" y="4439238"/>
            <a:ext cx="1752144" cy="1752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1212" y="5315310"/>
            <a:ext cx="2482909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799" dirty="0"/>
              <a:t>Knowing your partners disease status</a:t>
            </a:r>
          </a:p>
        </p:txBody>
      </p:sp>
      <p:pic>
        <p:nvPicPr>
          <p:cNvPr id="14" name="Picture 13" descr="MAGICK RIVER: The dreadful Umno sindrome (revisited yet again!)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" b="96800" l="2000" r="96000">
                        <a14:foregroundMark x1="59667" y1="78400" x2="59667" y2="78400"/>
                        <a14:foregroundMark x1="60333" y1="70400" x2="44333" y2="68800"/>
                        <a14:foregroundMark x1="42333" y1="66400" x2="46667" y2="56000"/>
                        <a14:foregroundMark x1="85000" y1="41600" x2="69667" y2="36000"/>
                        <a14:foregroundMark x1="72000" y1="59600" x2="91667" y2="60400"/>
                        <a14:foregroundMark x1="89667" y1="34000" x2="89667" y2="34000"/>
                        <a14:foregroundMark x1="88667" y1="33600" x2="79000" y2="46000"/>
                        <a14:foregroundMark x1="88667" y1="44000" x2="71667" y2="36000"/>
                        <a14:foregroundMark x1="72667" y1="46000" x2="72667" y2="46000"/>
                        <a14:foregroundMark x1="77667" y1="40400" x2="77667" y2="4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44" y="4061937"/>
            <a:ext cx="2081421" cy="1734517"/>
          </a:xfrm>
          <a:prstGeom prst="rect">
            <a:avLst/>
          </a:prstGeom>
        </p:spPr>
      </p:pic>
      <p:pic>
        <p:nvPicPr>
          <p:cNvPr id="2" name="Picture 1" descr="The meaning and symbolism of the word - «Pineapple»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60" b="89945" l="9974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394431"/>
            <a:ext cx="2057400" cy="2971979"/>
          </a:xfrm>
          <a:prstGeom prst="rect">
            <a:avLst/>
          </a:prstGeom>
        </p:spPr>
      </p:pic>
      <p:pic>
        <p:nvPicPr>
          <p:cNvPr id="3" name="Picture 2" descr="Post Extras: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5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34" y="2192264"/>
            <a:ext cx="2293736" cy="2293736"/>
          </a:xfrm>
          <a:prstGeom prst="rect">
            <a:avLst/>
          </a:prstGeom>
        </p:spPr>
      </p:pic>
      <p:pic>
        <p:nvPicPr>
          <p:cNvPr id="15" name="Picture 14" descr="Dardanup: Let's talk! | Shire of Dardanup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85" b="89994" l="3760" r="93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6" y="1559486"/>
            <a:ext cx="2576355" cy="25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116" y="1752600"/>
            <a:ext cx="9903418" cy="4038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7198" dirty="0" err="1">
                <a:solidFill>
                  <a:srgbClr val="00B0F0"/>
                </a:solidFill>
              </a:rPr>
              <a:t>Get</a:t>
            </a:r>
            <a:r>
              <a:rPr lang="en-US" sz="7198" dirty="0" err="1"/>
              <a:t>Tested</a:t>
            </a:r>
            <a:r>
              <a:rPr lang="en-US" sz="7198" dirty="0"/>
              <a:t>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National HIV, STD, and Hepatitis Testing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Find free, Fast, and Confidential Testing Near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12" y="5779912"/>
            <a:ext cx="4475584" cy="44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412" y="0"/>
            <a:ext cx="990600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Who to talk to…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990600"/>
            <a:ext cx="9903418" cy="5638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Parent or Guardian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rusted adult</a:t>
            </a:r>
          </a:p>
          <a:p>
            <a:r>
              <a:rPr lang="en-US" sz="3200" dirty="0" smtClean="0"/>
              <a:t>Faith based leader</a:t>
            </a:r>
          </a:p>
          <a:p>
            <a:r>
              <a:rPr lang="en-US" sz="3200" dirty="0" smtClean="0"/>
              <a:t>Teacher</a:t>
            </a:r>
          </a:p>
          <a:p>
            <a:r>
              <a:rPr lang="en-US" sz="3200" dirty="0" smtClean="0"/>
              <a:t>School Counselor</a:t>
            </a:r>
          </a:p>
          <a:p>
            <a:r>
              <a:rPr lang="en-US" sz="3200" dirty="0" smtClean="0"/>
              <a:t>School Nurse</a:t>
            </a:r>
          </a:p>
          <a:p>
            <a:r>
              <a:rPr lang="en-US" sz="3200" dirty="0" smtClean="0"/>
              <a:t>Health Clinic</a:t>
            </a:r>
          </a:p>
          <a:p>
            <a:r>
              <a:rPr lang="en-US" sz="3200" dirty="0" smtClean="0"/>
              <a:t>Health care provider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9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-313267"/>
            <a:ext cx="9903418" cy="1905000"/>
          </a:xfrm>
        </p:spPr>
        <p:txBody>
          <a:bodyPr/>
          <a:lstStyle/>
          <a:p>
            <a:r>
              <a:rPr lang="en-US" dirty="0" smtClean="0"/>
              <a:t>Local Resources- </a:t>
            </a:r>
            <a:r>
              <a:rPr lang="en-US" sz="2800" dirty="0" smtClean="0">
                <a:solidFill>
                  <a:srgbClr val="00B0F0"/>
                </a:solidFill>
              </a:rPr>
              <a:t>Please take a picture for future reference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600200"/>
            <a:ext cx="11658600" cy="41910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Washoe County Health District</a:t>
            </a:r>
            <a:r>
              <a:rPr lang="en-US" sz="2800" dirty="0" smtClean="0"/>
              <a:t>: </a:t>
            </a:r>
          </a:p>
          <a:p>
            <a:pPr lvl="1"/>
            <a:r>
              <a:rPr lang="en-US" sz="2600" dirty="0" smtClean="0"/>
              <a:t>Teen Health Mall/Clinic 775-328-2470</a:t>
            </a:r>
          </a:p>
          <a:p>
            <a:r>
              <a:rPr lang="en-US" sz="2800" b="1" dirty="0" smtClean="0"/>
              <a:t>Northern Nevada HOPES:</a:t>
            </a:r>
            <a:r>
              <a:rPr lang="en-US" sz="2800" dirty="0" smtClean="0"/>
              <a:t>775-786-4673</a:t>
            </a:r>
          </a:p>
          <a:p>
            <a:r>
              <a:rPr lang="en-US" sz="2800" b="1" dirty="0" smtClean="0"/>
              <a:t>Planned Parenthood of Northern Nevada</a:t>
            </a:r>
            <a:r>
              <a:rPr lang="en-US" sz="2800" dirty="0" smtClean="0"/>
              <a:t>: 775-688-5555</a:t>
            </a:r>
          </a:p>
          <a:p>
            <a:r>
              <a:rPr lang="en-US" sz="2800" b="1" dirty="0" smtClean="0"/>
              <a:t>Crisis Call Center</a:t>
            </a:r>
            <a:r>
              <a:rPr lang="en-US" sz="2800" dirty="0" smtClean="0"/>
              <a:t>: text “listen” to 839863</a:t>
            </a:r>
          </a:p>
          <a:p>
            <a:r>
              <a:rPr lang="en-US" sz="2800" b="1" dirty="0" smtClean="0"/>
              <a:t>Suicide Prevention Lifeline</a:t>
            </a:r>
            <a:r>
              <a:rPr lang="en-US" sz="2800" dirty="0" smtClean="0"/>
              <a:t>: 1-800-273-8255</a:t>
            </a:r>
          </a:p>
          <a:p>
            <a:r>
              <a:rPr lang="en-US" sz="2800" b="1" dirty="0" smtClean="0"/>
              <a:t>LGBTQ+ </a:t>
            </a:r>
            <a:r>
              <a:rPr lang="en-US" sz="2800" b="1" dirty="0"/>
              <a:t>Friendly </a:t>
            </a:r>
            <a:r>
              <a:rPr lang="en-US" sz="2800" b="1" dirty="0" smtClean="0"/>
              <a:t>Services</a:t>
            </a:r>
            <a:r>
              <a:rPr lang="en-US" sz="2800" dirty="0" smtClean="0"/>
              <a:t>: </a:t>
            </a:r>
            <a:r>
              <a:rPr lang="en-US" sz="2800" dirty="0"/>
              <a:t>https://www.nnhopes.org/patients/services/lgbtq/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35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76200"/>
            <a:ext cx="9903418" cy="1295400"/>
          </a:xfrm>
        </p:spPr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371600"/>
            <a:ext cx="10744200" cy="44675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List 3 ways an STI can be spread from one person to another.</a:t>
            </a:r>
          </a:p>
          <a:p>
            <a:r>
              <a:rPr lang="en-US" sz="2400" dirty="0" smtClean="0"/>
              <a:t>If you were to find out you had an STI, what could you do to make sure you don’t pass it to someone else?</a:t>
            </a:r>
          </a:p>
          <a:p>
            <a:r>
              <a:rPr lang="en-US" sz="2400" dirty="0"/>
              <a:t>Explain why the following three strategies can be the most effective way to protect yourself or someone else from getting an </a:t>
            </a:r>
            <a:r>
              <a:rPr lang="en-US" sz="2400" dirty="0" smtClean="0"/>
              <a:t>STI.</a:t>
            </a:r>
          </a:p>
          <a:p>
            <a:pPr lvl="1"/>
            <a:r>
              <a:rPr lang="en-US" sz="2400" dirty="0" smtClean="0"/>
              <a:t>Abstinence</a:t>
            </a:r>
          </a:p>
          <a:p>
            <a:pPr lvl="1"/>
            <a:r>
              <a:rPr lang="en-US" sz="2400" dirty="0" smtClean="0"/>
              <a:t>Using condoms/barrier methods correctly each time you have sex</a:t>
            </a:r>
          </a:p>
          <a:p>
            <a:pPr lvl="1"/>
            <a:r>
              <a:rPr lang="en-US" sz="2400" dirty="0" smtClean="0"/>
              <a:t>Getting tested for STIs(and making sure your partner does too) before you have sex together.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477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1">
              <a:lumMod val="6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04" y="64029"/>
            <a:ext cx="9903418" cy="1905000"/>
          </a:xfrm>
        </p:spPr>
        <p:txBody>
          <a:bodyPr/>
          <a:lstStyle/>
          <a:p>
            <a:r>
              <a:rPr lang="en-US" b="1" dirty="0" smtClean="0"/>
              <a:t>Contraceptives</a:t>
            </a:r>
            <a:endParaRPr lang="en-US" b="1" dirty="0"/>
          </a:p>
        </p:txBody>
      </p:sp>
      <p:pic>
        <p:nvPicPr>
          <p:cNvPr id="4" name="Content Placeholder 3" descr="The Risks of Control: Assessing the Link Between Birth Control Pills and Breast Cancer - Science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23" l="1943" r="99543">
                        <a14:foregroundMark x1="48000" y1="94664" x2="48000" y2="98623"/>
                        <a14:foregroundMark x1="37829" y1="76248" x2="37829" y2="76248"/>
                        <a14:foregroundMark x1="71086" y1="26162" x2="71086" y2="28399"/>
                        <a14:foregroundMark x1="59314" y1="43029" x2="59314" y2="43029"/>
                        <a14:foregroundMark x1="51086" y1="36833" x2="88457" y2="40792"/>
                        <a14:foregroundMark x1="60800" y1="23752" x2="81829" y2="6885"/>
                        <a14:foregroundMark x1="45943" y1="80895" x2="45943" y2="80895"/>
                        <a14:foregroundMark x1="35771" y1="60757" x2="67543" y2="88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2" y="1745536"/>
            <a:ext cx="2514600" cy="1669694"/>
          </a:xfrm>
        </p:spPr>
      </p:pic>
      <p:pic>
        <p:nvPicPr>
          <p:cNvPr id="5" name="Picture 4" descr="HIV &amp; AIDS Information :: Factsheet Condoms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7" b="89805" l="3163" r="97395">
                        <a14:foregroundMark x1="23535" y1="62219" x2="23535" y2="62219"/>
                        <a14:foregroundMark x1="49488" y1="52774" x2="49488" y2="52774"/>
                        <a14:foregroundMark x1="53395" y1="53973" x2="53395" y2="53973"/>
                        <a14:foregroundMark x1="56930" y1="42579" x2="52651" y2="60270"/>
                        <a14:foregroundMark x1="52651" y1="35682" x2="62884" y2="44528"/>
                        <a14:foregroundMark x1="63628" y1="47676" x2="52279" y2="68516"/>
                        <a14:foregroundMark x1="41674" y1="60270" x2="56186" y2="75562"/>
                        <a14:foregroundMark x1="55814" y1="69265" x2="69581" y2="43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53" y="2416002"/>
            <a:ext cx="3276607" cy="2033020"/>
          </a:xfrm>
          <a:prstGeom prst="rect">
            <a:avLst/>
          </a:prstGeom>
        </p:spPr>
      </p:pic>
      <p:pic>
        <p:nvPicPr>
          <p:cNvPr id="6" name="Picture 5" descr="What is an IUD? | Complete Women Care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2" b="89731" l="3320" r="96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3" y="162417"/>
            <a:ext cx="4505179" cy="3020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443" l="1289" r="98454">
                        <a14:foregroundMark x1="39948" y1="88142" x2="39948" y2="86957"/>
                        <a14:foregroundMark x1="54639" y1="92885" x2="54639" y2="92885"/>
                        <a14:foregroundMark x1="93299" y1="75889" x2="93299" y2="75889"/>
                        <a14:foregroundMark x1="96392" y1="54150" x2="96392" y2="54150"/>
                        <a14:foregroundMark x1="90979" y1="13043" x2="96907" y2="50593"/>
                        <a14:foregroundMark x1="84278" y1="79447" x2="97165" y2="58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755233"/>
            <a:ext cx="2895908" cy="1888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67" b="98222" l="13704" r="84815">
                        <a14:foregroundMark x1="24815" y1="43111" x2="24815" y2="43111"/>
                        <a14:foregroundMark x1="20370" y1="18222" x2="19630" y2="72889"/>
                        <a14:foregroundMark x1="77778" y1="43556" x2="77407" y2="68444"/>
                        <a14:foregroundMark x1="24815" y1="91556" x2="42222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912572"/>
            <a:ext cx="2571750" cy="2143125"/>
          </a:xfrm>
          <a:prstGeom prst="rect">
            <a:avLst/>
          </a:prstGeom>
        </p:spPr>
      </p:pic>
      <p:sp>
        <p:nvSpPr>
          <p:cNvPr id="9" name="AutoShape 2" descr="Image result for the birth control ring"/>
          <p:cNvSpPr>
            <a:spLocks noChangeAspect="1" noChangeArrowheads="1"/>
          </p:cNvSpPr>
          <p:nvPr/>
        </p:nvSpPr>
        <p:spPr bwMode="auto">
          <a:xfrm>
            <a:off x="63500" y="-708025"/>
            <a:ext cx="13716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the birth control ring"/>
          <p:cNvSpPr>
            <a:spLocks noChangeAspect="1" noChangeArrowheads="1"/>
          </p:cNvSpPr>
          <p:nvPr/>
        </p:nvSpPr>
        <p:spPr bwMode="auto">
          <a:xfrm>
            <a:off x="27278" y="3741959"/>
            <a:ext cx="13716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5" y="3773353"/>
            <a:ext cx="1857375" cy="200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89" r="96000">
                        <a14:foregroundMark x1="19111" y1="25106" x2="19111" y2="25106"/>
                        <a14:foregroundMark x1="14000" y1="32766" x2="23333" y2="60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55" y="4667130"/>
            <a:ext cx="3456358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0412" y="609600"/>
            <a:ext cx="10820400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“</a:t>
            </a:r>
            <a:r>
              <a:rPr lang="en-US" sz="4800" b="1" dirty="0" smtClean="0"/>
              <a:t>consistently and correctly</a:t>
            </a:r>
            <a:r>
              <a:rPr lang="en-US" sz="4800" dirty="0" smtClean="0"/>
              <a:t>”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Used Every Time without fail!</a:t>
            </a:r>
          </a:p>
          <a:p>
            <a:r>
              <a:rPr lang="en-US" sz="4000" b="1" dirty="0" smtClean="0"/>
              <a:t>Used as directed!</a:t>
            </a:r>
          </a:p>
          <a:p>
            <a:pPr lvl="1"/>
            <a:r>
              <a:rPr lang="en-US" sz="3800" b="1" dirty="0" smtClean="0"/>
              <a:t>Yes, read the directions on the package!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88533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543" y="365760"/>
            <a:ext cx="9690116" cy="9296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Types of Contraception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9363" y="1898964"/>
            <a:ext cx="3276599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PROTECTS RIGHT NOW</a:t>
            </a:r>
          </a:p>
          <a:p>
            <a:r>
              <a:rPr lang="en-US" sz="2400" dirty="0" smtClean="0"/>
              <a:t>Abstinence</a:t>
            </a:r>
          </a:p>
          <a:p>
            <a:r>
              <a:rPr lang="en-US" sz="2400" dirty="0" smtClean="0"/>
              <a:t>External condoms</a:t>
            </a:r>
          </a:p>
          <a:p>
            <a:r>
              <a:rPr lang="en-US" sz="2400" dirty="0" smtClean="0"/>
              <a:t>Internal condoms</a:t>
            </a:r>
          </a:p>
          <a:p>
            <a:r>
              <a:rPr lang="en-US" sz="2400" dirty="0" smtClean="0"/>
              <a:t>Withdrawal</a:t>
            </a:r>
          </a:p>
          <a:p>
            <a:r>
              <a:rPr lang="en-US" sz="2400" dirty="0" smtClean="0"/>
              <a:t>Emergency contraception</a:t>
            </a:r>
          </a:p>
          <a:p>
            <a:r>
              <a:rPr lang="en-US" sz="2400" dirty="0" smtClean="0"/>
              <a:t>Dual Use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23827" y="2025002"/>
            <a:ext cx="3352800" cy="286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PROTECTS FOR A MONTH</a:t>
            </a:r>
          </a:p>
          <a:p>
            <a:r>
              <a:rPr lang="en-US" sz="2400" dirty="0" smtClean="0"/>
              <a:t>Pills/Patch/Ring</a:t>
            </a:r>
          </a:p>
          <a:p>
            <a:r>
              <a:rPr lang="en-US" sz="2400" dirty="0" smtClean="0"/>
              <a:t>Dual Use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2" y="1898594"/>
            <a:ext cx="3353091" cy="426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4492" y="2006715"/>
            <a:ext cx="3967729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B0F0"/>
                </a:solidFill>
              </a:rPr>
              <a:t>PROTECTS FOR A FEW YEARS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IUDs/Shot/Implant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Dual 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0169" y="11289"/>
            <a:ext cx="9903418" cy="1905000"/>
          </a:xfrm>
        </p:spPr>
        <p:txBody>
          <a:bodyPr/>
          <a:lstStyle/>
          <a:p>
            <a:r>
              <a:rPr lang="en-US" dirty="0" smtClean="0"/>
              <a:t>WCSD Definition of </a:t>
            </a:r>
            <a:r>
              <a:rPr lang="en-US" b="1" dirty="0" smtClean="0"/>
              <a:t>Abstinence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676400"/>
            <a:ext cx="10394175" cy="4993585"/>
          </a:xfrm>
        </p:spPr>
        <p:txBody>
          <a:bodyPr>
            <a:normAutofit/>
          </a:bodyPr>
          <a:lstStyle/>
          <a:p>
            <a:pPr lvl="0"/>
            <a:r>
              <a:rPr lang="en-US" sz="2800" b="1" i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Sexual abstinence </a:t>
            </a:r>
            <a:r>
              <a:rPr lang="en-US" sz="2800" i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is defined as refraining from all forms of sexual activity and genital contact such as vaginal, oral and anal sex. </a:t>
            </a:r>
            <a:endParaRPr lang="en-US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i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An abstinent person is someone who has either never had sex or someone who's had sex but who has decided not to continue having sex for a period of time. </a:t>
            </a:r>
            <a:endParaRPr lang="en-US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800" i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Abstinence is the only 100% effective way to prevent sexually transmitted HIV, other sexually transmitted diseases or infections and pregnancy. </a:t>
            </a:r>
            <a:endParaRPr lang="en-US" sz="2800" cap="non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Sex – when a person’s genitals touch another person’s genitals, mouth or anus.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143000"/>
          </a:xfrm>
        </p:spPr>
        <p:txBody>
          <a:bodyPr/>
          <a:lstStyle/>
          <a:p>
            <a:r>
              <a:rPr lang="en-US" b="1" dirty="0"/>
              <a:t>Condom Dos and Don’ts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99212" y="1905000"/>
            <a:ext cx="4875530" cy="3657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DON’T store condoms in your wallet as heat and friction can damage them.</a:t>
            </a:r>
          </a:p>
          <a:p>
            <a:r>
              <a:rPr lang="en-US" dirty="0"/>
              <a:t>DON’T use nonoxynol-9 (a spermicide), as this can cause irritation.</a:t>
            </a:r>
          </a:p>
          <a:p>
            <a:r>
              <a:rPr lang="en-US" dirty="0"/>
              <a:t>DON’T use oil-based products like baby oil, lotion, petroleum jelly, or cooking oil because they will cause the condom to break.</a:t>
            </a:r>
          </a:p>
          <a:p>
            <a:r>
              <a:rPr lang="en-US" dirty="0"/>
              <a:t>DON’T use more than one condom at a time.</a:t>
            </a:r>
          </a:p>
          <a:p>
            <a:r>
              <a:rPr lang="en-US" dirty="0"/>
              <a:t>DON’T reuse a condom.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836612" y="1752600"/>
            <a:ext cx="4875530" cy="4064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use a condom every time you have sex.</a:t>
            </a:r>
          </a:p>
          <a:p>
            <a:r>
              <a:rPr lang="en-US" dirty="0"/>
              <a:t>DO put on a condom before having sex.</a:t>
            </a:r>
          </a:p>
          <a:p>
            <a:r>
              <a:rPr lang="en-US" dirty="0"/>
              <a:t>DO read the package and check the expiration date.</a:t>
            </a:r>
          </a:p>
          <a:p>
            <a:r>
              <a:rPr lang="en-US" dirty="0"/>
              <a:t>DO make sure there are no tears or defects.</a:t>
            </a:r>
          </a:p>
          <a:p>
            <a:r>
              <a:rPr lang="en-US" dirty="0"/>
              <a:t>DO store condoms in a cool, dry place.</a:t>
            </a:r>
          </a:p>
          <a:p>
            <a:r>
              <a:rPr lang="en-US" dirty="0"/>
              <a:t>DO use latex or polyurethane condoms.</a:t>
            </a:r>
          </a:p>
          <a:p>
            <a:r>
              <a:rPr lang="en-US" dirty="0"/>
              <a:t>DO use water-based or silicone-based lubricant to prevent breakage.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6612" y="60960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https://www.cdc.gov/condomeffectiveness/male-condom-use.html</a:t>
            </a:r>
          </a:p>
        </p:txBody>
      </p:sp>
    </p:spTree>
    <p:extLst>
      <p:ext uri="{BB962C8B-B14F-4D97-AF65-F5344CB8AC3E}">
        <p14:creationId xmlns:p14="http://schemas.microsoft.com/office/powerpoint/2010/main" val="13023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pic>
        <p:nvPicPr>
          <p:cNvPr id="7" name="Picture 6" descr="Huntington's Disease Youth Organization - Young adults - Ask a Questio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6" b="89905" l="9959" r="89905">
                        <a14:foregroundMark x1="40246" y1="72442" x2="40246" y2="72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4572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12" y="304800"/>
            <a:ext cx="9903418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Abstinence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685622" y="1295400"/>
            <a:ext cx="10394175" cy="5334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Abstinence</a:t>
            </a:r>
            <a:r>
              <a:rPr lang="en-US" sz="3600" dirty="0"/>
              <a:t>, if used consistently and correctly, is 100% effective at preventing pregnancy</a:t>
            </a:r>
            <a:r>
              <a:rPr lang="en-US" sz="3600" dirty="0" smtClean="0"/>
              <a:t>.</a:t>
            </a:r>
          </a:p>
          <a:p>
            <a:pPr lvl="1"/>
            <a:r>
              <a:rPr lang="en-US" sz="3600" dirty="0" smtClean="0"/>
              <a:t>True!</a:t>
            </a:r>
            <a:endParaRPr lang="en-US" sz="3600" dirty="0"/>
          </a:p>
          <a:p>
            <a:r>
              <a:rPr lang="en-US" sz="3600" dirty="0" smtClean="0"/>
              <a:t>Abstaining </a:t>
            </a:r>
            <a:r>
              <a:rPr lang="en-US" sz="3600" dirty="0"/>
              <a:t>from vaginal, oral, and anal sex </a:t>
            </a:r>
            <a:r>
              <a:rPr lang="en-US" sz="3600" dirty="0" smtClean="0"/>
              <a:t>can </a:t>
            </a:r>
            <a:r>
              <a:rPr lang="en-US" sz="3600" dirty="0"/>
              <a:t>also protect against </a:t>
            </a:r>
            <a:r>
              <a:rPr lang="en-US" sz="3600" dirty="0" smtClean="0"/>
              <a:t>STIs</a:t>
            </a:r>
            <a:r>
              <a:rPr lang="en-US" sz="3600" dirty="0"/>
              <a:t>. </a:t>
            </a:r>
            <a:endParaRPr lang="en-US" sz="3600" dirty="0" smtClean="0"/>
          </a:p>
          <a:p>
            <a:pPr lvl="1"/>
            <a:r>
              <a:rPr lang="en-US" sz="3600" dirty="0" smtClean="0"/>
              <a:t>TRUE!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7805</TotalTime>
  <Words>1557</Words>
  <Application>Microsoft Office PowerPoint</Application>
  <PresentationFormat>Custom</PresentationFormat>
  <Paragraphs>180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Wingdings</vt:lpstr>
      <vt:lpstr>Mesh</vt:lpstr>
      <vt:lpstr>Abstinence, Contraceptives  and STIs</vt:lpstr>
      <vt:lpstr>Sex Education for MS Sex, Contraception and STIs</vt:lpstr>
      <vt:lpstr>Contraceptives</vt:lpstr>
      <vt:lpstr>“consistently and correctly”</vt:lpstr>
      <vt:lpstr>Types of Contraception</vt:lpstr>
      <vt:lpstr>WCSD Definition of Abstinence</vt:lpstr>
      <vt:lpstr>Condom Dos and Don’ts </vt:lpstr>
      <vt:lpstr>True or False</vt:lpstr>
      <vt:lpstr>Abstinence</vt:lpstr>
      <vt:lpstr>External Condoms</vt:lpstr>
      <vt:lpstr>Internal condoms</vt:lpstr>
      <vt:lpstr>Pills/Patch/Ring</vt:lpstr>
      <vt:lpstr>Withdrawal</vt:lpstr>
      <vt:lpstr>Dual Use</vt:lpstr>
      <vt:lpstr>Emergency Contraception</vt:lpstr>
      <vt:lpstr>Need to know… emergency contraception</vt:lpstr>
      <vt:lpstr>Sexually Transmitted Infections-STIs</vt:lpstr>
      <vt:lpstr>Sexually Transmitted infection (STI) or sexually Transmitted Disease (STD)</vt:lpstr>
      <vt:lpstr>What are sexually transmitted Infections (STI)?</vt:lpstr>
      <vt:lpstr>How are STIs spread?</vt:lpstr>
      <vt:lpstr>Sexually Transmitted Diseases</vt:lpstr>
      <vt:lpstr>STis in Nevada</vt:lpstr>
      <vt:lpstr>STIs</vt:lpstr>
      <vt:lpstr>How could you find out if your partner has an STI?</vt:lpstr>
      <vt:lpstr>Ways to Reduce or Eliminate Your Risk…</vt:lpstr>
      <vt:lpstr>Where to go for testing</vt:lpstr>
      <vt:lpstr>Who to talk to…</vt:lpstr>
      <vt:lpstr>Local Resources- Please take a picture for future reference</vt:lpstr>
      <vt:lpstr>Exit Ticket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Abstinence, Contraceptives  and STIs</dc:title>
  <dc:creator>Proctor, Rochelle</dc:creator>
  <cp:lastModifiedBy>Proctor, Rochelle</cp:lastModifiedBy>
  <cp:revision>79</cp:revision>
  <dcterms:created xsi:type="dcterms:W3CDTF">2019-10-29T18:40:29Z</dcterms:created>
  <dcterms:modified xsi:type="dcterms:W3CDTF">2020-05-01T13:49:33Z</dcterms:modified>
</cp:coreProperties>
</file>